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66" r:id="rId4"/>
    <p:sldId id="271" r:id="rId5"/>
    <p:sldId id="267" r:id="rId6"/>
    <p:sldId id="269" r:id="rId7"/>
    <p:sldId id="272" r:id="rId8"/>
    <p:sldId id="276" r:id="rId10"/>
    <p:sldId id="275" r:id="rId11"/>
    <p:sldId id="273" r:id="rId12"/>
    <p:sldId id="290" r:id="rId13"/>
    <p:sldId id="289" r:id="rId14"/>
    <p:sldId id="291" r:id="rId15"/>
    <p:sldId id="292" r:id="rId16"/>
    <p:sldId id="293"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p:txBody>
      </p:sp>
      <p:sp>
        <p:nvSpPr>
          <p:cNvPr id="135" name="Shape 135"/>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p:nvPr>
            <p:ph type="title" hasCustomPrompt="1"/>
          </p:nvPr>
        </p:nvSpPr>
        <p:spPr>
          <a:xfrm>
            <a:off x="4833937" y="2303859"/>
            <a:ext cx="14716126" cy="4643438"/>
          </a:xfrm>
          <a:prstGeom prst="rect">
            <a:avLst/>
          </a:prstGeom>
        </p:spPr>
        <p:txBody>
          <a:bodyPr lIns="71437" tIns="71437" rIns="71437" bIns="71437" anchor="b"/>
          <a:lstStyle>
            <a:lvl1pPr defTabSz="821055"/>
          </a:lstStyle>
          <a:p>
            <a:r>
              <a:t>标题文本</a:t>
            </a:r>
          </a:p>
        </p:txBody>
      </p:sp>
      <p:sp>
        <p:nvSpPr>
          <p:cNvPr id="12" name="正文级别 1…"/>
          <p:cNvSpPr txBox="1"/>
          <p:nvPr>
            <p:ph type="body" sz="quarter" idx="1" hasCustomPrompt="1"/>
          </p:nvPr>
        </p:nvSpPr>
        <p:spPr>
          <a:xfrm>
            <a:off x="4833937" y="7072312"/>
            <a:ext cx="14716126" cy="1589485"/>
          </a:xfrm>
          <a:prstGeom prst="rect">
            <a:avLst/>
          </a:prstGeom>
        </p:spPr>
        <p:txBody>
          <a:bodyPr lIns="71437" tIns="71437" rIns="71437" bIns="71437" anchor="t"/>
          <a:lstStyle>
            <a:lvl1pPr marL="0" indent="0" algn="ctr" defTabSz="821055">
              <a:spcBef>
                <a:spcPts val="0"/>
              </a:spcBef>
              <a:buSzTx/>
              <a:buNone/>
              <a:defRPr sz="5200"/>
            </a:lvl1pPr>
            <a:lvl2pPr marL="0" indent="0" algn="ctr" defTabSz="821055">
              <a:spcBef>
                <a:spcPts val="0"/>
              </a:spcBef>
              <a:buSzTx/>
              <a:buNone/>
              <a:defRPr sz="5200"/>
            </a:lvl2pPr>
            <a:lvl3pPr marL="0" indent="0" algn="ctr" defTabSz="821055">
              <a:spcBef>
                <a:spcPts val="0"/>
              </a:spcBef>
              <a:buSzTx/>
              <a:buNone/>
              <a:defRPr sz="5200"/>
            </a:lvl3pPr>
            <a:lvl4pPr marL="0" indent="0" algn="ctr" defTabSz="821055">
              <a:spcBef>
                <a:spcPts val="0"/>
              </a:spcBef>
              <a:buSzTx/>
              <a:buNone/>
              <a:defRPr sz="5200"/>
            </a:lvl4pPr>
            <a:lvl5pPr marL="0" indent="0" algn="ctr" defTabSz="821055">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p:nvPr>
            <p:ph type="body" sz="quarter" idx="13" hasCustomPrompt="1"/>
          </p:nvPr>
        </p:nvSpPr>
        <p:spPr>
          <a:xfrm>
            <a:off x="4833937" y="8947546"/>
            <a:ext cx="14716126" cy="647701"/>
          </a:xfrm>
          <a:prstGeom prst="rect">
            <a:avLst/>
          </a:prstGeom>
        </p:spPr>
        <p:txBody>
          <a:bodyPr lIns="71437" tIns="71437" rIns="71437" bIns="71437" anchor="t">
            <a:spAutoFit/>
          </a:bodyPr>
          <a:lstStyle>
            <a:lvl1pPr marL="0" indent="0" algn="ctr" defTabSz="821055">
              <a:spcBef>
                <a:spcPts val="0"/>
              </a:spcBef>
              <a:buSzTx/>
              <a:buNone/>
              <a:defRPr sz="3200" i="1"/>
            </a:lvl1pPr>
          </a:lstStyle>
          <a:p>
            <a:r>
              <a:t>–Johnny Appleseed</a:t>
            </a:r>
          </a:p>
        </p:txBody>
      </p:sp>
      <p:sp>
        <p:nvSpPr>
          <p:cNvPr id="94" name="“在此键入引文。”"/>
          <p:cNvSpPr txBox="1"/>
          <p:nvPr>
            <p:ph type="body" sz="quarter" idx="14" hasCustomPrompt="1"/>
          </p:nvPr>
        </p:nvSpPr>
        <p:spPr>
          <a:xfrm>
            <a:off x="4833937" y="6003528"/>
            <a:ext cx="14716126" cy="968376"/>
          </a:xfrm>
          <a:prstGeom prst="rect">
            <a:avLst/>
          </a:prstGeom>
        </p:spPr>
        <p:txBody>
          <a:bodyPr lIns="71437" tIns="71437" rIns="71437" bIns="71437">
            <a:spAutoFit/>
          </a:bodyPr>
          <a:lstStyle>
            <a:lvl1pPr marL="0" indent="0" algn="ctr" defTabSz="821055">
              <a:spcBef>
                <a:spcPts val="0"/>
              </a:spcBef>
              <a:buSzTx/>
              <a:buNone/>
              <a:defRPr sz="4600">
                <a:latin typeface="+mn-lt"/>
                <a:ea typeface="+mn-ea"/>
                <a:cs typeface="+mn-cs"/>
                <a:sym typeface="Helvetica Neue Medium"/>
              </a:defRPr>
            </a:lvl1pPr>
          </a:lstStyle>
          <a:p>
            <a:r>
              <a:t>“在此键入引文。”</a:t>
            </a:r>
          </a:p>
        </p:txBody>
      </p:sp>
      <p:sp>
        <p:nvSpPr>
          <p:cNvPr id="95"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p:nvPr>
            <p:ph type="pic" idx="13"/>
          </p:nvPr>
        </p:nvSpPr>
        <p:spPr>
          <a:xfrm>
            <a:off x="1740742" y="-17860"/>
            <a:ext cx="23275935" cy="15517291"/>
          </a:xfrm>
          <a:prstGeom prst="rect">
            <a:avLst/>
          </a:prstGeom>
        </p:spPr>
        <p:txBody>
          <a:bodyPr lIns="91439" tIns="45719" rIns="91439" bIns="45719" anchor="t">
            <a:noAutofit/>
          </a:bodyPr>
          <a:lstStyle/>
          <a:p/>
        </p:txBody>
      </p:sp>
      <p:sp>
        <p:nvSpPr>
          <p:cNvPr id="103"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117" name="标题文本"/>
          <p:cNvSpPr txBox="1"/>
          <p:nvPr>
            <p:ph type="title" hasCustomPrompt="1"/>
          </p:nvPr>
        </p:nvSpPr>
        <p:spPr>
          <a:xfrm>
            <a:off x="1778000" y="2298700"/>
            <a:ext cx="20828000" cy="4648200"/>
          </a:xfrm>
          <a:prstGeom prst="rect">
            <a:avLst/>
          </a:prstGeom>
        </p:spPr>
        <p:txBody>
          <a:bodyPr anchor="b"/>
          <a:lstStyle/>
          <a:p>
            <a:r>
              <a:t>标题文本</a:t>
            </a:r>
          </a:p>
        </p:txBody>
      </p:sp>
      <p:sp>
        <p:nvSpPr>
          <p:cNvPr id="118" name="正文级别 1…"/>
          <p:cNvSpPr txBox="1"/>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26" name="标题文本"/>
          <p:cNvSpPr txBox="1"/>
          <p:nvPr>
            <p:ph type="title" hasCustomPrompt="1"/>
          </p:nvPr>
        </p:nvSpPr>
        <p:spPr>
          <a:prstGeom prst="rect">
            <a:avLst/>
          </a:prstGeom>
        </p:spPr>
        <p:txBody>
          <a:bodyPr/>
          <a:lstStyle/>
          <a:p>
            <a:r>
              <a:t>标题文本</a:t>
            </a:r>
          </a:p>
        </p:txBody>
      </p:sp>
      <p:sp>
        <p:nvSpPr>
          <p:cNvPr id="12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p:nvPr>
            <p:ph type="pic" idx="13"/>
          </p:nvPr>
        </p:nvSpPr>
        <p:spPr>
          <a:xfrm>
            <a:off x="2137171" y="714375"/>
            <a:ext cx="17395034" cy="8637945"/>
          </a:xfrm>
          <a:prstGeom prst="rect">
            <a:avLst/>
          </a:prstGeom>
        </p:spPr>
        <p:txBody>
          <a:bodyPr lIns="91439" tIns="45719" rIns="91439" bIns="45719" anchor="t">
            <a:noAutofit/>
          </a:bodyPr>
          <a:lstStyle/>
          <a:p/>
        </p:txBody>
      </p:sp>
      <p:sp>
        <p:nvSpPr>
          <p:cNvPr id="21" name="标题文本"/>
          <p:cNvSpPr txBox="1"/>
          <p:nvPr>
            <p:ph type="title" hasCustomPrompt="1"/>
          </p:nvPr>
        </p:nvSpPr>
        <p:spPr>
          <a:xfrm>
            <a:off x="4833937" y="9447609"/>
            <a:ext cx="14716126" cy="2000251"/>
          </a:xfrm>
          <a:prstGeom prst="rect">
            <a:avLst/>
          </a:prstGeom>
        </p:spPr>
        <p:txBody>
          <a:bodyPr lIns="71437" tIns="71437" rIns="71437" bIns="71437"/>
          <a:lstStyle>
            <a:lvl1pPr defTabSz="821055"/>
          </a:lstStyle>
          <a:p>
            <a:r>
              <a:t>标题文本</a:t>
            </a:r>
          </a:p>
        </p:txBody>
      </p:sp>
      <p:sp>
        <p:nvSpPr>
          <p:cNvPr id="22" name="正文级别 1…"/>
          <p:cNvSpPr txBox="1"/>
          <p:nvPr>
            <p:ph type="body" sz="quarter" idx="1" hasCustomPrompt="1"/>
          </p:nvPr>
        </p:nvSpPr>
        <p:spPr>
          <a:xfrm>
            <a:off x="4833937" y="11465718"/>
            <a:ext cx="14716126" cy="1589486"/>
          </a:xfrm>
          <a:prstGeom prst="rect">
            <a:avLst/>
          </a:prstGeom>
        </p:spPr>
        <p:txBody>
          <a:bodyPr lIns="71437" tIns="71437" rIns="71437" bIns="71437" anchor="t"/>
          <a:lstStyle>
            <a:lvl1pPr marL="0" indent="0" algn="ctr" defTabSz="821055">
              <a:spcBef>
                <a:spcPts val="0"/>
              </a:spcBef>
              <a:buSzTx/>
              <a:buNone/>
              <a:defRPr sz="5200"/>
            </a:lvl1pPr>
            <a:lvl2pPr marL="0" indent="0" algn="ctr" defTabSz="821055">
              <a:spcBef>
                <a:spcPts val="0"/>
              </a:spcBef>
              <a:buSzTx/>
              <a:buNone/>
              <a:defRPr sz="5200"/>
            </a:lvl2pPr>
            <a:lvl3pPr marL="0" indent="0" algn="ctr" defTabSz="821055">
              <a:spcBef>
                <a:spcPts val="0"/>
              </a:spcBef>
              <a:buSzTx/>
              <a:buNone/>
              <a:defRPr sz="5200"/>
            </a:lvl3pPr>
            <a:lvl4pPr marL="0" indent="0" algn="ctr" defTabSz="821055">
              <a:spcBef>
                <a:spcPts val="0"/>
              </a:spcBef>
              <a:buSzTx/>
              <a:buNone/>
              <a:defRPr sz="5200"/>
            </a:lvl4pPr>
            <a:lvl5pPr marL="0" indent="0" algn="ctr" defTabSz="821055">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p:nvPr>
            <p:ph type="title" hasCustomPrompt="1"/>
          </p:nvPr>
        </p:nvSpPr>
        <p:spPr>
          <a:xfrm>
            <a:off x="4833937" y="4536281"/>
            <a:ext cx="14716126" cy="4643438"/>
          </a:xfrm>
          <a:prstGeom prst="rect">
            <a:avLst/>
          </a:prstGeom>
        </p:spPr>
        <p:txBody>
          <a:bodyPr lIns="71437" tIns="71437" rIns="71437" bIns="71437"/>
          <a:lstStyle>
            <a:lvl1pPr defTabSz="821055"/>
          </a:lstStyle>
          <a:p>
            <a:r>
              <a:t>标题文本</a:t>
            </a:r>
          </a:p>
        </p:txBody>
      </p:sp>
      <p:sp>
        <p:nvSpPr>
          <p:cNvPr id="31"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p:nvPr>
            <p:ph type="pic" idx="13"/>
          </p:nvPr>
        </p:nvSpPr>
        <p:spPr>
          <a:xfrm>
            <a:off x="6494800" y="-194764"/>
            <a:ext cx="19020237" cy="12680158"/>
          </a:xfrm>
          <a:prstGeom prst="rect">
            <a:avLst/>
          </a:prstGeom>
        </p:spPr>
        <p:txBody>
          <a:bodyPr lIns="91439" tIns="45719" rIns="91439" bIns="45719" anchor="t">
            <a:noAutofit/>
          </a:bodyPr>
          <a:lstStyle/>
          <a:p/>
        </p:txBody>
      </p:sp>
      <p:sp>
        <p:nvSpPr>
          <p:cNvPr id="39" name="标题文本"/>
          <p:cNvSpPr txBox="1"/>
          <p:nvPr>
            <p:ph type="title" hasCustomPrompt="1"/>
          </p:nvPr>
        </p:nvSpPr>
        <p:spPr>
          <a:xfrm>
            <a:off x="4387453" y="892968"/>
            <a:ext cx="7500938" cy="5607845"/>
          </a:xfrm>
          <a:prstGeom prst="rect">
            <a:avLst/>
          </a:prstGeom>
        </p:spPr>
        <p:txBody>
          <a:bodyPr lIns="71437" tIns="71437" rIns="71437" bIns="71437" anchor="b"/>
          <a:lstStyle>
            <a:lvl1pPr defTabSz="821055">
              <a:defRPr sz="8400"/>
            </a:lvl1pPr>
          </a:lstStyle>
          <a:p>
            <a:r>
              <a:t>标题文本</a:t>
            </a:r>
          </a:p>
        </p:txBody>
      </p:sp>
      <p:sp>
        <p:nvSpPr>
          <p:cNvPr id="40" name="正文级别 1…"/>
          <p:cNvSpPr txBox="1"/>
          <p:nvPr>
            <p:ph type="body" sz="quarter" idx="1" hasCustomPrompt="1"/>
          </p:nvPr>
        </p:nvSpPr>
        <p:spPr>
          <a:xfrm>
            <a:off x="4387453" y="6643687"/>
            <a:ext cx="7500938" cy="5786438"/>
          </a:xfrm>
          <a:prstGeom prst="rect">
            <a:avLst/>
          </a:prstGeom>
        </p:spPr>
        <p:txBody>
          <a:bodyPr lIns="71437" tIns="71437" rIns="71437" bIns="71437" anchor="t"/>
          <a:lstStyle>
            <a:lvl1pPr marL="0" indent="0" algn="ctr" defTabSz="821055">
              <a:spcBef>
                <a:spcPts val="0"/>
              </a:spcBef>
              <a:buSzTx/>
              <a:buNone/>
              <a:defRPr sz="5200"/>
            </a:lvl1pPr>
            <a:lvl2pPr marL="0" indent="0" algn="ctr" defTabSz="821055">
              <a:spcBef>
                <a:spcPts val="0"/>
              </a:spcBef>
              <a:buSzTx/>
              <a:buNone/>
              <a:defRPr sz="5200"/>
            </a:lvl2pPr>
            <a:lvl3pPr marL="0" indent="0" algn="ctr" defTabSz="821055">
              <a:spcBef>
                <a:spcPts val="0"/>
              </a:spcBef>
              <a:buSzTx/>
              <a:buNone/>
              <a:defRPr sz="5200"/>
            </a:lvl3pPr>
            <a:lvl4pPr marL="0" indent="0" algn="ctr" defTabSz="821055">
              <a:spcBef>
                <a:spcPts val="0"/>
              </a:spcBef>
              <a:buSzTx/>
              <a:buNone/>
              <a:defRPr sz="5200"/>
            </a:lvl4pPr>
            <a:lvl5pPr marL="0" indent="0" algn="ctr" defTabSz="821055">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p:nvPr>
            <p:ph type="title" hasCustomPrompt="1"/>
          </p:nvPr>
        </p:nvSpPr>
        <p:spPr>
          <a:xfrm>
            <a:off x="4387453" y="357187"/>
            <a:ext cx="15609094" cy="3036095"/>
          </a:xfrm>
          <a:prstGeom prst="rect">
            <a:avLst/>
          </a:prstGeom>
        </p:spPr>
        <p:txBody>
          <a:bodyPr lIns="71437" tIns="71437" rIns="71437" bIns="71437"/>
          <a:lstStyle>
            <a:lvl1pPr defTabSz="821055"/>
          </a:lstStyle>
          <a:p>
            <a:r>
              <a:t>标题文本</a:t>
            </a:r>
          </a:p>
        </p:txBody>
      </p:sp>
      <p:sp>
        <p:nvSpPr>
          <p:cNvPr id="49"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p:nvPr>
            <p:ph type="title" hasCustomPrompt="1"/>
          </p:nvPr>
        </p:nvSpPr>
        <p:spPr>
          <a:xfrm>
            <a:off x="4387453" y="357187"/>
            <a:ext cx="15609094" cy="3036095"/>
          </a:xfrm>
          <a:prstGeom prst="rect">
            <a:avLst/>
          </a:prstGeom>
        </p:spPr>
        <p:txBody>
          <a:bodyPr lIns="71437" tIns="71437" rIns="71437" bIns="71437"/>
          <a:lstStyle>
            <a:lvl1pPr defTabSz="821055"/>
          </a:lstStyle>
          <a:p>
            <a:r>
              <a:t>标题文本</a:t>
            </a:r>
          </a:p>
        </p:txBody>
      </p:sp>
      <p:sp>
        <p:nvSpPr>
          <p:cNvPr id="57" name="正文级别 1…"/>
          <p:cNvSpPr txBox="1"/>
          <p:nvPr>
            <p:ph type="body" idx="1" hasCustomPrompt="1"/>
          </p:nvPr>
        </p:nvSpPr>
        <p:spPr>
          <a:xfrm>
            <a:off x="4387453" y="3643312"/>
            <a:ext cx="15609094" cy="8840392"/>
          </a:xfrm>
          <a:prstGeom prst="rect">
            <a:avLst/>
          </a:prstGeom>
        </p:spPr>
        <p:txBody>
          <a:bodyPr lIns="71437" tIns="71437" rIns="71437" bIns="71437"/>
          <a:lstStyle>
            <a:lvl1pPr marL="610870" indent="-610870" defTabSz="821055">
              <a:buSzPct val="145000"/>
              <a:defRPr sz="4400"/>
            </a:lvl1pPr>
            <a:lvl2pPr marL="1055370" indent="-610870" defTabSz="821055">
              <a:buSzPct val="145000"/>
              <a:defRPr sz="4400"/>
            </a:lvl2pPr>
            <a:lvl3pPr marL="1499870" indent="-610870" defTabSz="821055">
              <a:buSzPct val="145000"/>
              <a:defRPr sz="4400"/>
            </a:lvl3pPr>
            <a:lvl4pPr marL="1944370" indent="-610870" defTabSz="821055">
              <a:buSzPct val="145000"/>
              <a:defRPr sz="4400"/>
            </a:lvl4pPr>
            <a:lvl5pPr marL="2388870" indent="-610870" defTabSz="821055">
              <a:buSzPct val="145000"/>
              <a:defRPr sz="44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p:nvPr>
            <p:ph type="pic" idx="13"/>
          </p:nvPr>
        </p:nvSpPr>
        <p:spPr>
          <a:xfrm>
            <a:off x="9338964" y="2857500"/>
            <a:ext cx="14466095" cy="9644063"/>
          </a:xfrm>
          <a:prstGeom prst="rect">
            <a:avLst/>
          </a:prstGeom>
        </p:spPr>
        <p:txBody>
          <a:bodyPr lIns="91439" tIns="45719" rIns="91439" bIns="45719" anchor="t">
            <a:noAutofit/>
          </a:bodyPr>
          <a:lstStyle/>
          <a:p/>
        </p:txBody>
      </p:sp>
      <p:sp>
        <p:nvSpPr>
          <p:cNvPr id="66" name="标题文本"/>
          <p:cNvSpPr txBox="1"/>
          <p:nvPr>
            <p:ph type="title" hasCustomPrompt="1"/>
          </p:nvPr>
        </p:nvSpPr>
        <p:spPr>
          <a:xfrm>
            <a:off x="4387453" y="357187"/>
            <a:ext cx="15609094" cy="3036095"/>
          </a:xfrm>
          <a:prstGeom prst="rect">
            <a:avLst/>
          </a:prstGeom>
        </p:spPr>
        <p:txBody>
          <a:bodyPr lIns="71437" tIns="71437" rIns="71437" bIns="71437"/>
          <a:lstStyle>
            <a:lvl1pPr defTabSz="821055"/>
          </a:lstStyle>
          <a:p>
            <a:r>
              <a:t>标题文本</a:t>
            </a:r>
          </a:p>
        </p:txBody>
      </p:sp>
      <p:sp>
        <p:nvSpPr>
          <p:cNvPr id="67" name="正文级别 1…"/>
          <p:cNvSpPr txBox="1"/>
          <p:nvPr>
            <p:ph type="body" sz="quarter" idx="1" hasCustomPrompt="1"/>
          </p:nvPr>
        </p:nvSpPr>
        <p:spPr>
          <a:xfrm>
            <a:off x="4387453" y="3643312"/>
            <a:ext cx="7500938" cy="8840392"/>
          </a:xfrm>
          <a:prstGeom prst="rect">
            <a:avLst/>
          </a:prstGeom>
        </p:spPr>
        <p:txBody>
          <a:bodyPr lIns="71437" tIns="71437" rIns="71437" bIns="71437"/>
          <a:lstStyle>
            <a:lvl1pPr marL="465455" indent="-465455" defTabSz="821055">
              <a:spcBef>
                <a:spcPts val="4500"/>
              </a:spcBef>
              <a:buSzPct val="145000"/>
              <a:defRPr sz="3800"/>
            </a:lvl1pPr>
            <a:lvl2pPr marL="808355" indent="-465455" defTabSz="821055">
              <a:spcBef>
                <a:spcPts val="4500"/>
              </a:spcBef>
              <a:buSzPct val="145000"/>
              <a:defRPr sz="3800"/>
            </a:lvl2pPr>
            <a:lvl3pPr marL="1151255" indent="-465455" defTabSz="821055">
              <a:spcBef>
                <a:spcPts val="4500"/>
              </a:spcBef>
              <a:buSzPct val="145000"/>
              <a:defRPr sz="3800"/>
            </a:lvl3pPr>
            <a:lvl4pPr marL="1494155" indent="-465455" defTabSz="821055">
              <a:spcBef>
                <a:spcPts val="4500"/>
              </a:spcBef>
              <a:buSzPct val="145000"/>
              <a:defRPr sz="3800"/>
            </a:lvl4pPr>
            <a:lvl5pPr marL="1837055" indent="-465455" defTabSz="821055">
              <a:spcBef>
                <a:spcPts val="4500"/>
              </a:spcBef>
              <a:buSzPct val="145000"/>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p:nvPr>
            <p:ph type="body" idx="1" hasCustomPrompt="1"/>
          </p:nvPr>
        </p:nvSpPr>
        <p:spPr>
          <a:xfrm>
            <a:off x="4387453" y="1785937"/>
            <a:ext cx="15609094" cy="10144126"/>
          </a:xfrm>
          <a:prstGeom prst="rect">
            <a:avLst/>
          </a:prstGeom>
        </p:spPr>
        <p:txBody>
          <a:bodyPr lIns="71437" tIns="71437" rIns="71437" bIns="71437"/>
          <a:lstStyle>
            <a:lvl1pPr marL="610870" indent="-610870" defTabSz="821055">
              <a:buSzPct val="145000"/>
              <a:defRPr sz="4400"/>
            </a:lvl1pPr>
            <a:lvl2pPr marL="1055370" indent="-610870" defTabSz="821055">
              <a:buSzPct val="145000"/>
              <a:defRPr sz="4400"/>
            </a:lvl2pPr>
            <a:lvl3pPr marL="1499870" indent="-610870" defTabSz="821055">
              <a:buSzPct val="145000"/>
              <a:defRPr sz="4400"/>
            </a:lvl3pPr>
            <a:lvl4pPr marL="1944370" indent="-610870" defTabSz="821055">
              <a:buSzPct val="145000"/>
              <a:defRPr sz="4400"/>
            </a:lvl4pPr>
            <a:lvl5pPr marL="2388870" indent="-610870" defTabSz="821055">
              <a:buSzPct val="145000"/>
              <a:defRPr sz="44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12084843" y="6983015"/>
            <a:ext cx="8277822" cy="5518548"/>
          </a:xfrm>
          <a:prstGeom prst="rect">
            <a:avLst/>
          </a:prstGeom>
        </p:spPr>
        <p:txBody>
          <a:bodyPr lIns="91439" tIns="45719" rIns="91439" bIns="45719" anchor="t">
            <a:noAutofit/>
          </a:bodyPr>
          <a:lstStyle/>
          <a:p/>
        </p:txBody>
      </p:sp>
      <p:sp>
        <p:nvSpPr>
          <p:cNvPr id="84" name="图像"/>
          <p:cNvSpPr/>
          <p:nvPr>
            <p:ph type="pic" sz="quarter" idx="14"/>
          </p:nvPr>
        </p:nvSpPr>
        <p:spPr>
          <a:xfrm>
            <a:off x="12522398" y="898922"/>
            <a:ext cx="8268892" cy="5512594"/>
          </a:xfrm>
          <a:prstGeom prst="rect">
            <a:avLst/>
          </a:prstGeom>
        </p:spPr>
        <p:txBody>
          <a:bodyPr lIns="91439" tIns="45719" rIns="91439" bIns="45719" anchor="t">
            <a:noAutofit/>
          </a:bodyPr>
          <a:lstStyle/>
          <a:p/>
        </p:txBody>
      </p:sp>
      <p:sp>
        <p:nvSpPr>
          <p:cNvPr id="85" name="图像"/>
          <p:cNvSpPr/>
          <p:nvPr>
            <p:ph type="pic" idx="15"/>
          </p:nvPr>
        </p:nvSpPr>
        <p:spPr>
          <a:xfrm>
            <a:off x="-1733848" y="-178594"/>
            <a:ext cx="19020235" cy="12680157"/>
          </a:xfrm>
          <a:prstGeom prst="rect">
            <a:avLst/>
          </a:prstGeom>
        </p:spPr>
        <p:txBody>
          <a:bodyPr lIns="91439" tIns="45719" rIns="91439" bIns="45719" anchor="t">
            <a:noAutofit/>
          </a:bodyPr>
          <a:lstStyle/>
          <a:p/>
        </p:txBody>
      </p:sp>
      <p:sp>
        <p:nvSpPr>
          <p:cNvPr id="86"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055">
              <a:defRPr sz="2200"/>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defTabSz="825500">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FFFFFF"/>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48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Data Comic based on Spiritualism Newspaper"/>
          <p:cNvSpPr txBox="1"/>
          <p:nvPr>
            <p:ph type="title"/>
          </p:nvPr>
        </p:nvSpPr>
        <p:spPr>
          <a:xfrm>
            <a:off x="10713720" y="2255520"/>
            <a:ext cx="12364720" cy="8085455"/>
          </a:xfrm>
          <a:prstGeom prst="rect">
            <a:avLst/>
          </a:prstGeom>
        </p:spPr>
        <p:txBody>
          <a:bodyPr anchor="ctr">
            <a:normAutofit/>
          </a:bodyPr>
          <a:lstStyle>
            <a:lvl1pPr defTabSz="643255">
              <a:lnSpc>
                <a:spcPct val="110000"/>
              </a:lnSpc>
              <a:defRPr sz="8580" b="1">
                <a:latin typeface="Helvetica Neue"/>
                <a:ea typeface="Helvetica Neue"/>
                <a:cs typeface="Helvetica Neue"/>
                <a:sym typeface="Helvetica Neue"/>
              </a:defRPr>
            </a:lvl1pPr>
          </a:lstStyle>
          <a:p>
            <a:r>
              <a:rPr lang="en-US" b="0">
                <a:latin typeface="Cheque Black" panose="00000500000000000000" charset="0"/>
              </a:rPr>
              <a:t>Anti-blind Glasses</a:t>
            </a:r>
            <a:r>
              <a:rPr b="0">
                <a:latin typeface="Cheque" panose="00000500000000000000" charset="0"/>
              </a:rPr>
              <a:t> based on </a:t>
            </a:r>
            <a:r>
              <a:rPr lang="en-US" b="0">
                <a:latin typeface="Cheque" panose="00000500000000000000" charset="0"/>
              </a:rPr>
              <a:t>O</a:t>
            </a:r>
            <a:r>
              <a:rPr b="0">
                <a:latin typeface="Cheque" panose="00000500000000000000" charset="0"/>
              </a:rPr>
              <a:t>ptogenetics</a:t>
            </a:r>
            <a:endParaRPr b="0">
              <a:latin typeface="Cheque" panose="00000500000000000000" charset="0"/>
            </a:endParaRPr>
          </a:p>
        </p:txBody>
      </p:sp>
      <p:sp>
        <p:nvSpPr>
          <p:cNvPr id="139" name="Xin Jin, Hang Yang, Ruyuan Zhang"/>
          <p:cNvSpPr txBox="1"/>
          <p:nvPr>
            <p:ph type="body" sz="quarter" idx="1"/>
          </p:nvPr>
        </p:nvSpPr>
        <p:spPr>
          <a:xfrm>
            <a:off x="9537700" y="9765030"/>
            <a:ext cx="14716125" cy="854710"/>
          </a:xfrm>
          <a:prstGeom prst="rect">
            <a:avLst/>
          </a:prstGeom>
        </p:spPr>
        <p:txBody>
          <a:bodyPr lIns="71437" tIns="71437" rIns="71437" bIns="71437"/>
          <a:lstStyle>
            <a:lvl1pPr defTabSz="821055">
              <a:defRPr sz="5200"/>
            </a:lvl1pPr>
          </a:lstStyle>
          <a:p>
            <a:r>
              <a:rPr sz="4000">
                <a:latin typeface="Helvetica" panose="020B0604020202030204" charset="0"/>
              </a:rPr>
              <a:t>Xin Jin</a:t>
            </a:r>
            <a:endParaRPr sz="4000">
              <a:latin typeface="Helvetica" panose="020B0604020202030204" charset="0"/>
            </a:endParaRPr>
          </a:p>
        </p:txBody>
      </p:sp>
      <p:pic>
        <p:nvPicPr>
          <p:cNvPr id="2" name="图片 1" descr="cover"/>
          <p:cNvPicPr>
            <a:picLocks noChangeAspect="1"/>
          </p:cNvPicPr>
          <p:nvPr/>
        </p:nvPicPr>
        <p:blipFill>
          <a:blip r:embed="rId1"/>
          <a:stretch>
            <a:fillRect/>
          </a:stretch>
        </p:blipFill>
        <p:spPr>
          <a:xfrm>
            <a:off x="6985" y="433070"/>
            <a:ext cx="23680420" cy="1328674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Initial idea</a:t>
            </a:r>
            <a:endParaRPr lang="en-US" sz="4400" b="0">
              <a:latin typeface="Cheque" panose="00000500000000000000" charset="0"/>
              <a:sym typeface="+mn-ea"/>
            </a:endParaRPr>
          </a:p>
        </p:txBody>
      </p:sp>
      <p:sp>
        <p:nvSpPr>
          <p:cNvPr id="2" name="文本框 1"/>
          <p:cNvSpPr txBox="1"/>
          <p:nvPr/>
        </p:nvSpPr>
        <p:spPr>
          <a:xfrm>
            <a:off x="974090" y="2896235"/>
            <a:ext cx="225298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Sketch</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3" name="图片 2" descr="C:\Users\Administrator\Desktop\wf\sketch.pngsketch"/>
          <p:cNvPicPr>
            <a:picLocks noChangeAspect="1"/>
          </p:cNvPicPr>
          <p:nvPr/>
        </p:nvPicPr>
        <p:blipFill>
          <a:blip r:embed="rId1"/>
          <a:srcRect/>
          <a:stretch>
            <a:fillRect/>
          </a:stretch>
        </p:blipFill>
        <p:spPr>
          <a:xfrm>
            <a:off x="2320290" y="-62230"/>
            <a:ext cx="22116415" cy="1382268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improvement</a:t>
            </a:r>
            <a:endParaRPr lang="en-US" sz="4400" b="0">
              <a:latin typeface="Cheque" panose="00000500000000000000" charset="0"/>
              <a:sym typeface="+mn-ea"/>
            </a:endParaRPr>
          </a:p>
        </p:txBody>
      </p:sp>
      <p:sp>
        <p:nvSpPr>
          <p:cNvPr id="2" name="文本框 1"/>
          <p:cNvSpPr txBox="1"/>
          <p:nvPr/>
        </p:nvSpPr>
        <p:spPr>
          <a:xfrm>
            <a:off x="1045845" y="2896235"/>
            <a:ext cx="327914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lang="en-US" sz="4000">
                <a:sym typeface="Helvetica Neue"/>
              </a:rPr>
              <a:t>Case Study</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4" name="图片 3" descr="jneaadd55f01_hr"/>
          <p:cNvPicPr>
            <a:picLocks noChangeAspect="1"/>
          </p:cNvPicPr>
          <p:nvPr/>
        </p:nvPicPr>
        <p:blipFill>
          <a:blip r:embed="rId1"/>
          <a:stretch>
            <a:fillRect/>
          </a:stretch>
        </p:blipFill>
        <p:spPr>
          <a:xfrm>
            <a:off x="14568805" y="3949065"/>
            <a:ext cx="7995920" cy="4196715"/>
          </a:xfrm>
          <a:prstGeom prst="rect">
            <a:avLst/>
          </a:prstGeom>
        </p:spPr>
      </p:pic>
      <p:pic>
        <p:nvPicPr>
          <p:cNvPr id="5" name="图片 4" descr="jneaadd55f02_hr"/>
          <p:cNvPicPr>
            <a:picLocks noChangeAspect="1"/>
          </p:cNvPicPr>
          <p:nvPr/>
        </p:nvPicPr>
        <p:blipFill>
          <a:blip r:embed="rId2"/>
          <a:stretch>
            <a:fillRect/>
          </a:stretch>
        </p:blipFill>
        <p:spPr>
          <a:xfrm>
            <a:off x="5808980" y="3949065"/>
            <a:ext cx="7995920" cy="3622040"/>
          </a:xfrm>
          <a:prstGeom prst="rect">
            <a:avLst/>
          </a:prstGeom>
        </p:spPr>
      </p:pic>
      <p:sp>
        <p:nvSpPr>
          <p:cNvPr id="12" name="文本框 11"/>
          <p:cNvSpPr txBox="1"/>
          <p:nvPr/>
        </p:nvSpPr>
        <p:spPr>
          <a:xfrm>
            <a:off x="5808980" y="7773035"/>
            <a:ext cx="799528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1. Hardware flow diagram of the proposed system </a:t>
            </a:r>
            <a:endParaRPr lang="en-US" altLang="zh-CN" sz="1800" b="0">
              <a:latin typeface="Helvetica" panose="020B0604020202030204" charset="0"/>
              <a:sym typeface="Helvetica Neue"/>
            </a:endParaRPr>
          </a:p>
        </p:txBody>
      </p:sp>
      <p:sp>
        <p:nvSpPr>
          <p:cNvPr id="13" name="文本框 12"/>
          <p:cNvSpPr txBox="1"/>
          <p:nvPr/>
        </p:nvSpPr>
        <p:spPr>
          <a:xfrm>
            <a:off x="14568805" y="8319770"/>
            <a:ext cx="8220075" cy="695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A concept diagram of how a headset could be constructed to provide optogenetic forms of retinal prosthesis</a:t>
            </a:r>
            <a:endParaRPr lang="en-US" altLang="zh-CN" sz="1800" b="0">
              <a:latin typeface="Helvetica" panose="020B0604020202030204" charset="0"/>
              <a:sym typeface="Helvetica Neue"/>
            </a:endParaRPr>
          </a:p>
        </p:txBody>
      </p:sp>
      <p:sp>
        <p:nvSpPr>
          <p:cNvPr id="10" name="文本框 9"/>
          <p:cNvSpPr txBox="1"/>
          <p:nvPr/>
        </p:nvSpPr>
        <p:spPr>
          <a:xfrm>
            <a:off x="5808980" y="9491345"/>
            <a:ext cx="16755745" cy="31819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 For grounding my design, I searched reference cases and found the paper</a:t>
            </a:r>
            <a:r>
              <a:rPr lang="en-US" altLang="zh-CN" sz="2400" b="0">
                <a:latin typeface="Helvetica" panose="020B0604020202030204" charset="0"/>
                <a:sym typeface="Helvetica Neue"/>
              </a:rPr>
              <a:t> named《A head mounted device stimulator for optogenetic retinal prosthesis》</a:t>
            </a:r>
            <a:r>
              <a:rPr lang="en-US" altLang="zh-CN" sz="2400" b="0">
                <a:latin typeface="Helvetica" panose="020B0604020202030204" charset="0"/>
                <a:sym typeface="Helvetica Neue"/>
              </a:rPr>
              <a:t>. It shows a conceptual system built in a headset and researchers tested it successfully on artificial eyes.</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The process of this system is easy to understand. Initially, cameras fixed on the headset can catch the visual scene and transmit video to video processor. Next, video processor capture images from video and transmit them to video controller and display driver. And then, they simplify the images and turn them into single-color pixel matrix. Finally, LED matrix display the information by using light to stimulate light-sensitive cells on eyes, and the blind restore low vision. </a:t>
            </a:r>
            <a:endParaRPr lang="en-US" altLang="zh-CN" sz="2400" b="0">
              <a:latin typeface="Helvetica" panose="020B0604020202030204" charset="0"/>
              <a:sym typeface="Helvetica Neue"/>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Final prototype</a:t>
            </a:r>
            <a:endParaRPr lang="en-US" sz="4400" b="0">
              <a:latin typeface="Cheque" panose="00000500000000000000" charset="0"/>
              <a:sym typeface="+mn-ea"/>
            </a:endParaRPr>
          </a:p>
        </p:txBody>
      </p:sp>
      <p:sp>
        <p:nvSpPr>
          <p:cNvPr id="2" name="文本框 1"/>
          <p:cNvSpPr txBox="1"/>
          <p:nvPr/>
        </p:nvSpPr>
        <p:spPr>
          <a:xfrm>
            <a:off x="1045845" y="2896235"/>
            <a:ext cx="25095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lang="en-US" sz="4000">
                <a:sym typeface="Helvetica Neue"/>
              </a:rPr>
              <a:t>Concept</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3" name="图片 2" descr="concept"/>
          <p:cNvPicPr>
            <a:picLocks noChangeAspect="1"/>
          </p:cNvPicPr>
          <p:nvPr/>
        </p:nvPicPr>
        <p:blipFill>
          <a:blip r:embed="rId1"/>
          <a:stretch>
            <a:fillRect/>
          </a:stretch>
        </p:blipFill>
        <p:spPr>
          <a:xfrm>
            <a:off x="3836670" y="1806575"/>
            <a:ext cx="21172805" cy="11878310"/>
          </a:xfrm>
          <a:prstGeom prst="rect">
            <a:avLst/>
          </a:prstGeom>
        </p:spPr>
      </p:pic>
      <p:sp>
        <p:nvSpPr>
          <p:cNvPr id="7" name="文本框 6"/>
          <p:cNvSpPr txBox="1"/>
          <p:nvPr/>
        </p:nvSpPr>
        <p:spPr>
          <a:xfrm>
            <a:off x="1045845" y="3285490"/>
            <a:ext cx="5962015" cy="100317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Anti-blind glasses have 3 groups of functions,  respectively blind community, visual aid and integration aid.</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Glasses can detect other users nearby by WiFi, and users can call them directly. It helps users build a close relationship so that they can unite and help each other.</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Visual aid has a basic function which can restore low vision for the blind with outlines in colors. In addition, describing scenes with voice can help the blind know the details of objects, and analyzing emotions can help them to know micro-expressions on others' face.</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Integration aid sets a system to encourage users to build relationships with others. If the user can get the most rewarded points in a year, he will get a donation of cornea or eyes to cure blindness completly.  </a:t>
            </a:r>
            <a:endParaRPr lang="en-US" altLang="zh-CN" sz="2400" b="0">
              <a:latin typeface="Helvetica" panose="020B0604020202030204" charset="0"/>
              <a:sym typeface="Helvetica Neue"/>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Final prototype</a:t>
            </a:r>
            <a:endParaRPr lang="en-US" sz="4400" b="0">
              <a:latin typeface="Cheque" panose="00000500000000000000" charset="0"/>
              <a:sym typeface="+mn-ea"/>
            </a:endParaRPr>
          </a:p>
        </p:txBody>
      </p:sp>
      <p:pic>
        <p:nvPicPr>
          <p:cNvPr id="4" name="图片 3" descr="C:\Users\Administrator\Desktop\structure.pngstructure"/>
          <p:cNvPicPr>
            <a:picLocks noChangeAspect="1"/>
          </p:cNvPicPr>
          <p:nvPr/>
        </p:nvPicPr>
        <p:blipFill>
          <a:blip r:embed="rId1"/>
          <a:srcRect/>
          <a:stretch>
            <a:fillRect/>
          </a:stretch>
        </p:blipFill>
        <p:spPr>
          <a:xfrm>
            <a:off x="-3492" y="954723"/>
            <a:ext cx="24390985" cy="136829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Final prototype</a:t>
            </a:r>
            <a:endParaRPr lang="en-US" sz="4400" b="0">
              <a:latin typeface="Cheque" panose="00000500000000000000" charset="0"/>
              <a:sym typeface="+mn-ea"/>
            </a:endParaRPr>
          </a:p>
        </p:txBody>
      </p:sp>
      <p:sp>
        <p:nvSpPr>
          <p:cNvPr id="2" name="文本框 1"/>
          <p:cNvSpPr txBox="1"/>
          <p:nvPr/>
        </p:nvSpPr>
        <p:spPr>
          <a:xfrm>
            <a:off x="1045845" y="2896235"/>
            <a:ext cx="199644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lang="en-US" sz="4000">
                <a:sym typeface="Helvetica Neue"/>
              </a:rPr>
              <a:t>Video</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4" name="图片 3" descr="dd[00_00_08][20191202-203913]"/>
          <p:cNvPicPr>
            <a:picLocks noChangeAspect="1"/>
          </p:cNvPicPr>
          <p:nvPr/>
        </p:nvPicPr>
        <p:blipFill>
          <a:blip r:embed="rId1"/>
          <a:stretch>
            <a:fillRect/>
          </a:stretch>
        </p:blipFill>
        <p:spPr>
          <a:xfrm>
            <a:off x="5452745" y="3570605"/>
            <a:ext cx="13479145" cy="75825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6628765"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Theory. </a:t>
            </a:r>
            <a:r>
              <a:rPr lang="en-US" sz="4400" b="0">
                <a:latin typeface="Cheque" panose="00000500000000000000" charset="0"/>
                <a:sym typeface="+mn-ea"/>
              </a:rPr>
              <a:t>context</a:t>
            </a:r>
            <a:endParaRPr kumimoji="0" lang="en-US" sz="4400" b="1" i="0" u="none" strike="noStrike" cap="none" spc="0" normalizeH="0" baseline="0">
              <a:ln>
                <a:noFill/>
              </a:ln>
              <a:solidFill>
                <a:srgbClr val="FFFFFF"/>
              </a:solidFill>
              <a:effectLst/>
              <a:uFillTx/>
              <a:latin typeface="Cheque" panose="00000500000000000000" charset="0"/>
              <a:ea typeface="Helvetica Neue"/>
              <a:cs typeface="Helvetica Neue"/>
              <a:sym typeface="Helvetica Neue"/>
            </a:endParaRPr>
          </a:p>
        </p:txBody>
      </p:sp>
      <p:sp>
        <p:nvSpPr>
          <p:cNvPr id="7" name="文本框 6"/>
          <p:cNvSpPr txBox="1"/>
          <p:nvPr/>
        </p:nvSpPr>
        <p:spPr>
          <a:xfrm>
            <a:off x="3229610" y="3644265"/>
            <a:ext cx="840994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Why does blindness interest me</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8" name="文本框 7"/>
          <p:cNvSpPr txBox="1"/>
          <p:nvPr/>
        </p:nvSpPr>
        <p:spPr>
          <a:xfrm>
            <a:off x="3229610" y="8081645"/>
            <a:ext cx="738378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Which fields did I explore</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3814445" y="4620895"/>
            <a:ext cx="16275050" cy="23571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It's mainly beacuse one of my relatives is a blind, and I found he was  totally different from able-bodied people mentally </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and physically. And also because he lost abilities of working and living independently, he is discriminated against. </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2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2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Another reason is that I have an interest in designing smart product to help people, and the blind as a group in need is a good target.</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p:txBody>
      </p:sp>
      <p:sp>
        <p:nvSpPr>
          <p:cNvPr id="11" name="文本框 10"/>
          <p:cNvSpPr txBox="1"/>
          <p:nvPr/>
        </p:nvSpPr>
        <p:spPr>
          <a:xfrm>
            <a:off x="3814445" y="8406765"/>
            <a:ext cx="16275050" cy="23571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Then I decided the topic of my concept ( bring the brightness back to the blind ), and explore the relative fields, scuh as the current situation of the blind, treatment of blindness and social exclusion of the blind.</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1732895"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Theory. </a:t>
            </a:r>
            <a:r>
              <a:rPr lang="en-US" sz="4400" b="0">
                <a:latin typeface="Cheque" panose="00000500000000000000" charset="0"/>
                <a:sym typeface="+mn-ea"/>
              </a:rPr>
              <a:t>findings</a:t>
            </a:r>
            <a:endParaRPr lang="en-US" sz="4400" b="0">
              <a:latin typeface="Cheque" panose="00000500000000000000" charset="0"/>
              <a:sym typeface="+mn-ea"/>
            </a:endParaRPr>
          </a:p>
        </p:txBody>
      </p:sp>
      <p:sp>
        <p:nvSpPr>
          <p:cNvPr id="2" name="文本框 1"/>
          <p:cNvSpPr txBox="1"/>
          <p:nvPr/>
        </p:nvSpPr>
        <p:spPr>
          <a:xfrm>
            <a:off x="1025525" y="2935605"/>
            <a:ext cx="63576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Blindness in the world</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5" name="文本框 4"/>
          <p:cNvSpPr txBox="1"/>
          <p:nvPr/>
        </p:nvSpPr>
        <p:spPr>
          <a:xfrm>
            <a:off x="1025525" y="7895590"/>
            <a:ext cx="866648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Strategies for curing blindness</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7" name="文本框 6"/>
          <p:cNvSpPr txBox="1"/>
          <p:nvPr/>
        </p:nvSpPr>
        <p:spPr>
          <a:xfrm>
            <a:off x="11924665" y="7895590"/>
            <a:ext cx="815340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Social exclusion of the blind</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1605280" y="4047490"/>
            <a:ext cx="9290685" cy="282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1. There is considerable and increasing blind people worldwide. The recent data from the World Health Organization (WHO) estimates around 50 million blind people worldwide in 2000, and it increases by 1 million people every year. </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2. The lack of  eye care services contribute significantly to the growing number of blind people, especially cataract-blind.</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p:txBody>
      </p:sp>
      <p:pic>
        <p:nvPicPr>
          <p:cNvPr id="11" name="图片 10" descr="1"/>
          <p:cNvPicPr>
            <a:picLocks noChangeAspect="1"/>
          </p:cNvPicPr>
          <p:nvPr/>
        </p:nvPicPr>
        <p:blipFill>
          <a:blip r:embed="rId1"/>
          <a:stretch>
            <a:fillRect/>
          </a:stretch>
        </p:blipFill>
        <p:spPr>
          <a:xfrm>
            <a:off x="11924665" y="2935605"/>
            <a:ext cx="5194935" cy="3274695"/>
          </a:xfrm>
          <a:prstGeom prst="rect">
            <a:avLst/>
          </a:prstGeom>
        </p:spPr>
      </p:pic>
      <p:pic>
        <p:nvPicPr>
          <p:cNvPr id="12" name="图片 11" descr="2"/>
          <p:cNvPicPr>
            <a:picLocks noChangeAspect="1"/>
          </p:cNvPicPr>
          <p:nvPr/>
        </p:nvPicPr>
        <p:blipFill>
          <a:blip r:embed="rId2"/>
          <a:stretch>
            <a:fillRect/>
          </a:stretch>
        </p:blipFill>
        <p:spPr>
          <a:xfrm>
            <a:off x="18022570" y="2935605"/>
            <a:ext cx="4823460" cy="3108325"/>
          </a:xfrm>
          <a:prstGeom prst="rect">
            <a:avLst/>
          </a:prstGeom>
        </p:spPr>
      </p:pic>
      <p:sp>
        <p:nvSpPr>
          <p:cNvPr id="9" name="文本框 8"/>
          <p:cNvSpPr txBox="1"/>
          <p:nvPr/>
        </p:nvSpPr>
        <p:spPr>
          <a:xfrm>
            <a:off x="18022570" y="6442075"/>
            <a:ext cx="5255895" cy="8197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Distribution of total global blindness according to regions</a:t>
            </a:r>
            <a:endParaRPr lang="en-US" altLang="zh-CN" sz="1800" b="0">
              <a:latin typeface="Helvetica" panose="020B0604020202030204" charset="0"/>
              <a:sym typeface="Helvetica Neue"/>
            </a:endParaRPr>
          </a:p>
        </p:txBody>
      </p:sp>
      <p:sp>
        <p:nvSpPr>
          <p:cNvPr id="8" name="文本框 7"/>
          <p:cNvSpPr txBox="1"/>
          <p:nvPr/>
        </p:nvSpPr>
        <p:spPr>
          <a:xfrm>
            <a:off x="12386945" y="6442075"/>
            <a:ext cx="4732655" cy="695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1. Global blindness (millions), 1975 projected to 2020.</a:t>
            </a:r>
            <a:endParaRPr lang="en-US" altLang="zh-CN" sz="1800" b="0">
              <a:latin typeface="Helvetica" panose="020B0604020202030204" charset="0"/>
              <a:sym typeface="Helvetica Neue"/>
            </a:endParaRPr>
          </a:p>
        </p:txBody>
      </p:sp>
      <p:sp>
        <p:nvSpPr>
          <p:cNvPr id="17" name="文本框 16"/>
          <p:cNvSpPr txBox="1"/>
          <p:nvPr/>
        </p:nvSpPr>
        <p:spPr>
          <a:xfrm>
            <a:off x="1605280" y="8984615"/>
            <a:ext cx="9290685" cy="33115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1. There are 3 possible ways to cure blindness, respectively electronic retinal implants, optogenetics and chemical neural interfaces.</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2.  </a:t>
            </a:r>
            <a:r>
              <a:rPr lang="en-US" altLang="zh-CN" sz="2400" b="0">
                <a:latin typeface="Helvetica" panose="020B0604020202030204" charset="0"/>
                <a:sym typeface="Helvetica Neue"/>
              </a:rPr>
              <a:t>electronic retinal implants need to implant electronic chip into eyes which can not be replaced and possibly cause rejection and infection. And chemical neural interfaces remains theory and patients need frequent injections over a time span of decades.</a:t>
            </a:r>
            <a:endParaRPr lang="en-US" altLang="zh-CN" sz="2400" b="0">
              <a:latin typeface="Helvetica" panose="020B0604020202030204" charset="0"/>
              <a:sym typeface="Helvetica Neue"/>
            </a:endParaRPr>
          </a:p>
        </p:txBody>
      </p:sp>
      <p:sp>
        <p:nvSpPr>
          <p:cNvPr id="18" name="文本框 17"/>
          <p:cNvSpPr txBox="1"/>
          <p:nvPr/>
        </p:nvSpPr>
        <p:spPr>
          <a:xfrm>
            <a:off x="12521565" y="8950325"/>
            <a:ext cx="9290685" cy="33458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1.  Blind people often feel underlying stress in social relationship and disconnected from others, because they realize they are different from able-bodied people. Blind people like to share their stories as the blind with others to release their pressure, but most of them do not have a chance.</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2. Some people show overt hostility to the blind, such as hate crime, but most of people show subtle exclusion, like approving non-disabled policy.</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1732895"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Theory. </a:t>
            </a:r>
            <a:r>
              <a:rPr lang="en-US" sz="4400" b="0">
                <a:latin typeface="Cheque" panose="00000500000000000000" charset="0"/>
                <a:sym typeface="+mn-ea"/>
              </a:rPr>
              <a:t>technological basement</a:t>
            </a:r>
            <a:endParaRPr lang="en-US" sz="4400" b="0">
              <a:latin typeface="Cheque" panose="00000500000000000000" charset="0"/>
              <a:sym typeface="+mn-ea"/>
            </a:endParaRPr>
          </a:p>
        </p:txBody>
      </p:sp>
      <p:sp>
        <p:nvSpPr>
          <p:cNvPr id="2" name="文本框 1"/>
          <p:cNvSpPr txBox="1"/>
          <p:nvPr/>
        </p:nvSpPr>
        <p:spPr>
          <a:xfrm>
            <a:off x="2071370" y="3006725"/>
            <a:ext cx="584454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What is Optogenetics</a:t>
            </a:r>
            <a:endParaRPr kumimoji="0" lang="en-US" altLang="zh-CN" sz="4000" b="1" i="0" u="none" strike="noStrike" cap="none" spc="0" normalizeH="0" baseline="0">
              <a:ln>
                <a:noFill/>
              </a:ln>
              <a:solidFill>
                <a:srgbClr val="FFFFFF"/>
              </a:solidFill>
              <a:effectLst/>
              <a:uFillTx/>
              <a:latin typeface="+mj-lt"/>
              <a:ea typeface="Helvetica Neue"/>
              <a:cs typeface="Helvetica Neue"/>
              <a:sym typeface="Helvetica Neue"/>
            </a:endParaRPr>
          </a:p>
        </p:txBody>
      </p:sp>
      <p:sp>
        <p:nvSpPr>
          <p:cNvPr id="5" name="文本框 4"/>
          <p:cNvSpPr txBox="1"/>
          <p:nvPr/>
        </p:nvSpPr>
        <p:spPr>
          <a:xfrm>
            <a:off x="2071370" y="6180455"/>
            <a:ext cx="353568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Limitations</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7" name="文本框 6"/>
          <p:cNvSpPr txBox="1"/>
          <p:nvPr/>
        </p:nvSpPr>
        <p:spPr>
          <a:xfrm>
            <a:off x="2071370" y="9598025"/>
            <a:ext cx="37922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Expectations</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2625090" y="3423285"/>
            <a:ext cx="9636760" cy="282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Optogenetics is a biological technique to use light to control cells in living creatures. For curing blindness, it means using genetic technology to turn ordinary cells into light-sensitive cells on retina, and then using light to stimulate cells to restore eyesight.</a:t>
            </a:r>
            <a:endParaRPr lang="en-US" altLang="zh-CN" sz="2400" b="0">
              <a:latin typeface="Helvetica" panose="020B0604020202030204" charset="0"/>
              <a:sym typeface="Helvetica Neue"/>
            </a:endParaRPr>
          </a:p>
        </p:txBody>
      </p:sp>
      <p:sp>
        <p:nvSpPr>
          <p:cNvPr id="17" name="文本框 16"/>
          <p:cNvSpPr txBox="1"/>
          <p:nvPr/>
        </p:nvSpPr>
        <p:spPr>
          <a:xfrm>
            <a:off x="2625090" y="7126605"/>
            <a:ext cx="9290685" cy="20339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1. single color</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2.  low vision</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a:p>
            <a:pPr marL="0" marR="0" indent="0" algn="l" defTabSz="821055" rtl="0" fontAlgn="auto" latinLnBrk="0" hangingPunct="0">
              <a:lnSpc>
                <a:spcPct val="110000"/>
              </a:lnSpc>
              <a:spcBef>
                <a:spcPts val="0"/>
              </a:spcBef>
              <a:spcAft>
                <a:spcPts val="0"/>
              </a:spcAft>
              <a:buClrTx/>
              <a:buSzTx/>
              <a:buFontTx/>
              <a:buNone/>
            </a:pPr>
            <a:r>
              <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rPr>
              <a:t>3. strong light which may harm cells </a:t>
            </a:r>
            <a:endParaRPr kumimoji="0" lang="en-US" altLang="zh-CN" sz="2400" b="0" u="none" strike="noStrike" cap="none" spc="0" normalizeH="0" baseline="0">
              <a:ln>
                <a:noFill/>
              </a:ln>
              <a:solidFill>
                <a:srgbClr val="FFFFFF"/>
              </a:solidFill>
              <a:effectLst/>
              <a:uFillTx/>
              <a:latin typeface="Helvetica" panose="020B0604020202030204" charset="0"/>
              <a:ea typeface="Helvetica Neue"/>
              <a:cs typeface="Helvetica Neue"/>
              <a:sym typeface="Helvetica Neue"/>
            </a:endParaRPr>
          </a:p>
        </p:txBody>
      </p:sp>
      <p:sp>
        <p:nvSpPr>
          <p:cNvPr id="9" name="文本框 8"/>
          <p:cNvSpPr txBox="1"/>
          <p:nvPr/>
        </p:nvSpPr>
        <p:spPr>
          <a:xfrm>
            <a:off x="2625090" y="9726295"/>
            <a:ext cx="9636760" cy="2825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In the near future, blind people can see more detailed and colorful  images of reality with the help of Optogenetics, not just outlines with single color.</a:t>
            </a:r>
            <a:endParaRPr lang="en-US" altLang="zh-CN" sz="2400" b="0">
              <a:latin typeface="Helvetica" panose="020B0604020202030204" charset="0"/>
              <a:sym typeface="Helvetica Neue"/>
            </a:endParaRPr>
          </a:p>
        </p:txBody>
      </p:sp>
      <p:pic>
        <p:nvPicPr>
          <p:cNvPr id="11" name="图片 10" descr="jneaadd55f05_hr"/>
          <p:cNvPicPr>
            <a:picLocks noChangeAspect="1"/>
          </p:cNvPicPr>
          <p:nvPr/>
        </p:nvPicPr>
        <p:blipFill>
          <a:blip r:embed="rId1"/>
          <a:stretch>
            <a:fillRect/>
          </a:stretch>
        </p:blipFill>
        <p:spPr>
          <a:xfrm>
            <a:off x="13208635" y="3950335"/>
            <a:ext cx="9616440" cy="5815330"/>
          </a:xfrm>
          <a:prstGeom prst="rect">
            <a:avLst/>
          </a:prstGeom>
        </p:spPr>
      </p:pic>
      <p:sp>
        <p:nvSpPr>
          <p:cNvPr id="12" name="文本框 11"/>
          <p:cNvSpPr txBox="1"/>
          <p:nvPr/>
        </p:nvSpPr>
        <p:spPr>
          <a:xfrm>
            <a:off x="13208635" y="10106025"/>
            <a:ext cx="519874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1. Image processing flow of  Optogenetics </a:t>
            </a:r>
            <a:endParaRPr lang="en-US" altLang="zh-CN" sz="1800" b="0">
              <a:latin typeface="Helvetica" panose="020B0604020202030204" charset="0"/>
              <a:sym typeface="Helvetica Neue"/>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7228185"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Design opportunities</a:t>
            </a:r>
            <a:endParaRPr lang="en-US" sz="4400" b="0">
              <a:latin typeface="Cheque" panose="00000500000000000000" charset="0"/>
              <a:sym typeface="+mn-ea"/>
            </a:endParaRPr>
          </a:p>
        </p:txBody>
      </p:sp>
      <p:pic>
        <p:nvPicPr>
          <p:cNvPr id="2" name="图片 1" descr="C:\Users\Administrator\Desktop\wf\mind.pngmind"/>
          <p:cNvPicPr>
            <a:picLocks noChangeAspect="1"/>
          </p:cNvPicPr>
          <p:nvPr/>
        </p:nvPicPr>
        <p:blipFill>
          <a:blip r:embed="rId1"/>
          <a:srcRect/>
          <a:stretch>
            <a:fillRect/>
          </a:stretch>
        </p:blipFill>
        <p:spPr>
          <a:xfrm>
            <a:off x="3088005" y="2663825"/>
            <a:ext cx="17277715" cy="972121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user research</a:t>
            </a:r>
            <a:endParaRPr lang="en-US" sz="4400" b="0">
              <a:latin typeface="Cheque" panose="00000500000000000000" charset="0"/>
              <a:sym typeface="+mn-ea"/>
            </a:endParaRPr>
          </a:p>
        </p:txBody>
      </p:sp>
      <p:sp>
        <p:nvSpPr>
          <p:cNvPr id="2" name="文本框 1"/>
          <p:cNvSpPr txBox="1"/>
          <p:nvPr/>
        </p:nvSpPr>
        <p:spPr>
          <a:xfrm>
            <a:off x="2071370" y="2896235"/>
            <a:ext cx="37922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User Demands</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2625090" y="2736215"/>
            <a:ext cx="10454640" cy="3136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For learning more about the blind, I found a blind community on Reddit, and got some inspirational posts and coded them</a:t>
            </a:r>
            <a:endParaRPr lang="en-US" altLang="zh-CN" sz="2400" b="0">
              <a:latin typeface="Helvetica" panose="020B0604020202030204" charset="0"/>
              <a:sym typeface="Helvetica Neue"/>
            </a:endParaRPr>
          </a:p>
        </p:txBody>
      </p:sp>
      <p:pic>
        <p:nvPicPr>
          <p:cNvPr id="11" name="图片 10" descr="图像 1"/>
          <p:cNvPicPr>
            <a:picLocks noChangeAspect="1"/>
          </p:cNvPicPr>
          <p:nvPr/>
        </p:nvPicPr>
        <p:blipFill>
          <a:blip r:embed="rId1"/>
          <a:srcRect l="48342" t="3261"/>
          <a:stretch>
            <a:fillRect/>
          </a:stretch>
        </p:blipFill>
        <p:spPr>
          <a:xfrm>
            <a:off x="15513050" y="884555"/>
            <a:ext cx="6675755" cy="5240655"/>
          </a:xfrm>
          <a:prstGeom prst="rect">
            <a:avLst/>
          </a:prstGeom>
        </p:spPr>
      </p:pic>
      <p:pic>
        <p:nvPicPr>
          <p:cNvPr id="12" name="图片 11" descr="C:\Users\Administrator\Desktop\wf\code.pngcode"/>
          <p:cNvPicPr>
            <a:picLocks noChangeAspect="1"/>
          </p:cNvPicPr>
          <p:nvPr/>
        </p:nvPicPr>
        <p:blipFill>
          <a:blip r:embed="rId2"/>
          <a:srcRect/>
          <a:stretch>
            <a:fillRect/>
          </a:stretch>
        </p:blipFill>
        <p:spPr>
          <a:xfrm>
            <a:off x="14169073" y="7117080"/>
            <a:ext cx="8814435" cy="4959350"/>
          </a:xfrm>
          <a:prstGeom prst="rect">
            <a:avLst/>
          </a:prstGeom>
        </p:spPr>
      </p:pic>
      <p:pic>
        <p:nvPicPr>
          <p:cNvPr id="14" name="图片 13" descr="C:\Users\Administrator\Desktop\wf\code2.pngcode2"/>
          <p:cNvPicPr>
            <a:picLocks noChangeAspect="1"/>
          </p:cNvPicPr>
          <p:nvPr/>
        </p:nvPicPr>
        <p:blipFill>
          <a:blip r:embed="rId3"/>
          <a:srcRect/>
          <a:stretch>
            <a:fillRect/>
          </a:stretch>
        </p:blipFill>
        <p:spPr>
          <a:xfrm>
            <a:off x="1664335" y="6823710"/>
            <a:ext cx="11899900" cy="6695440"/>
          </a:xfrm>
          <a:prstGeom prst="rect">
            <a:avLst/>
          </a:prstGeom>
        </p:spPr>
      </p:pic>
      <p:sp>
        <p:nvSpPr>
          <p:cNvPr id="15" name="任意多边形 14"/>
          <p:cNvSpPr/>
          <p:nvPr/>
        </p:nvSpPr>
        <p:spPr>
          <a:xfrm>
            <a:off x="17726025" y="3334385"/>
            <a:ext cx="1494155" cy="1797050"/>
          </a:xfrm>
          <a:custGeom>
            <a:avLst/>
            <a:gdLst>
              <a:gd name="connisteX0" fmla="*/ 0 w 1494013"/>
              <a:gd name="connsiteY0" fmla="*/ 0 h 1797050"/>
              <a:gd name="connisteX1" fmla="*/ 81280 w 1494013"/>
              <a:gd name="connsiteY1" fmla="*/ 20320 h 1797050"/>
              <a:gd name="connisteX2" fmla="*/ 163195 w 1494013"/>
              <a:gd name="connsiteY2" fmla="*/ 20320 h 1797050"/>
              <a:gd name="connisteX3" fmla="*/ 285750 w 1494013"/>
              <a:gd name="connsiteY3" fmla="*/ 61595 h 1797050"/>
              <a:gd name="connisteX4" fmla="*/ 367665 w 1494013"/>
              <a:gd name="connsiteY4" fmla="*/ 61595 h 1797050"/>
              <a:gd name="connisteX5" fmla="*/ 510540 w 1494013"/>
              <a:gd name="connsiteY5" fmla="*/ 81915 h 1797050"/>
              <a:gd name="connisteX6" fmla="*/ 633095 w 1494013"/>
              <a:gd name="connsiteY6" fmla="*/ 102235 h 1797050"/>
              <a:gd name="connisteX7" fmla="*/ 714375 w 1494013"/>
              <a:gd name="connsiteY7" fmla="*/ 122555 h 1797050"/>
              <a:gd name="connisteX8" fmla="*/ 816610 w 1494013"/>
              <a:gd name="connsiteY8" fmla="*/ 163195 h 1797050"/>
              <a:gd name="connisteX9" fmla="*/ 898525 w 1494013"/>
              <a:gd name="connsiteY9" fmla="*/ 204470 h 1797050"/>
              <a:gd name="connisteX10" fmla="*/ 1000760 w 1494013"/>
              <a:gd name="connsiteY10" fmla="*/ 265430 h 1797050"/>
              <a:gd name="connisteX11" fmla="*/ 1082040 w 1494013"/>
              <a:gd name="connsiteY11" fmla="*/ 306705 h 1797050"/>
              <a:gd name="connisteX12" fmla="*/ 1163955 w 1494013"/>
              <a:gd name="connsiteY12" fmla="*/ 387985 h 1797050"/>
              <a:gd name="connisteX13" fmla="*/ 1224915 w 1494013"/>
              <a:gd name="connsiteY13" fmla="*/ 469900 h 1797050"/>
              <a:gd name="connisteX14" fmla="*/ 1306830 w 1494013"/>
              <a:gd name="connsiteY14" fmla="*/ 551180 h 1797050"/>
              <a:gd name="connisteX15" fmla="*/ 1367790 w 1494013"/>
              <a:gd name="connsiteY15" fmla="*/ 673735 h 1797050"/>
              <a:gd name="connisteX16" fmla="*/ 1449705 w 1494013"/>
              <a:gd name="connsiteY16" fmla="*/ 775970 h 1797050"/>
              <a:gd name="connisteX17" fmla="*/ 1490345 w 1494013"/>
              <a:gd name="connsiteY17" fmla="*/ 857885 h 1797050"/>
              <a:gd name="connisteX18" fmla="*/ 1490345 w 1494013"/>
              <a:gd name="connsiteY18" fmla="*/ 939165 h 1797050"/>
              <a:gd name="connisteX19" fmla="*/ 1490345 w 1494013"/>
              <a:gd name="connsiteY19" fmla="*/ 1041400 h 1797050"/>
              <a:gd name="connisteX20" fmla="*/ 1470025 w 1494013"/>
              <a:gd name="connsiteY20" fmla="*/ 1184275 h 1797050"/>
              <a:gd name="connisteX21" fmla="*/ 1449705 w 1494013"/>
              <a:gd name="connsiteY21" fmla="*/ 1286510 h 1797050"/>
              <a:gd name="connisteX22" fmla="*/ 1429385 w 1494013"/>
              <a:gd name="connsiteY22" fmla="*/ 1409065 h 1797050"/>
              <a:gd name="connisteX23" fmla="*/ 1409065 w 1494013"/>
              <a:gd name="connsiteY23" fmla="*/ 1511300 h 1797050"/>
              <a:gd name="connisteX24" fmla="*/ 1388745 w 1494013"/>
              <a:gd name="connsiteY24" fmla="*/ 1633855 h 1797050"/>
              <a:gd name="connisteX25" fmla="*/ 1367790 w 1494013"/>
              <a:gd name="connsiteY25" fmla="*/ 1715770 h 1797050"/>
              <a:gd name="connisteX26" fmla="*/ 1327150 w 1494013"/>
              <a:gd name="connsiteY26" fmla="*/ 1797050 h 17970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Lst>
            <a:rect l="l" t="t" r="r" b="b"/>
            <a:pathLst>
              <a:path w="1494014" h="1797050">
                <a:moveTo>
                  <a:pt x="0" y="0"/>
                </a:moveTo>
                <a:cubicBezTo>
                  <a:pt x="14605" y="3810"/>
                  <a:pt x="48895" y="16510"/>
                  <a:pt x="81280" y="20320"/>
                </a:cubicBezTo>
                <a:cubicBezTo>
                  <a:pt x="113665" y="24130"/>
                  <a:pt x="122555" y="12065"/>
                  <a:pt x="163195" y="20320"/>
                </a:cubicBezTo>
                <a:cubicBezTo>
                  <a:pt x="203835" y="28575"/>
                  <a:pt x="245110" y="53340"/>
                  <a:pt x="285750" y="61595"/>
                </a:cubicBezTo>
                <a:cubicBezTo>
                  <a:pt x="326390" y="69850"/>
                  <a:pt x="322580" y="57785"/>
                  <a:pt x="367665" y="61595"/>
                </a:cubicBezTo>
                <a:cubicBezTo>
                  <a:pt x="412750" y="65405"/>
                  <a:pt x="457200" y="73660"/>
                  <a:pt x="510540" y="81915"/>
                </a:cubicBezTo>
                <a:cubicBezTo>
                  <a:pt x="563880" y="90170"/>
                  <a:pt x="592455" y="93980"/>
                  <a:pt x="633095" y="102235"/>
                </a:cubicBezTo>
                <a:cubicBezTo>
                  <a:pt x="673735" y="110490"/>
                  <a:pt x="677545" y="110490"/>
                  <a:pt x="714375" y="122555"/>
                </a:cubicBezTo>
                <a:cubicBezTo>
                  <a:pt x="751205" y="134620"/>
                  <a:pt x="779780" y="146685"/>
                  <a:pt x="816610" y="163195"/>
                </a:cubicBezTo>
                <a:cubicBezTo>
                  <a:pt x="853440" y="179705"/>
                  <a:pt x="861695" y="184150"/>
                  <a:pt x="898525" y="204470"/>
                </a:cubicBezTo>
                <a:cubicBezTo>
                  <a:pt x="935355" y="224790"/>
                  <a:pt x="963930" y="245110"/>
                  <a:pt x="1000760" y="265430"/>
                </a:cubicBezTo>
                <a:cubicBezTo>
                  <a:pt x="1037590" y="285750"/>
                  <a:pt x="1049655" y="281940"/>
                  <a:pt x="1082040" y="306705"/>
                </a:cubicBezTo>
                <a:cubicBezTo>
                  <a:pt x="1114425" y="331470"/>
                  <a:pt x="1135380" y="355600"/>
                  <a:pt x="1163955" y="387985"/>
                </a:cubicBezTo>
                <a:cubicBezTo>
                  <a:pt x="1192530" y="420370"/>
                  <a:pt x="1196340" y="437515"/>
                  <a:pt x="1224915" y="469900"/>
                </a:cubicBezTo>
                <a:cubicBezTo>
                  <a:pt x="1253490" y="502285"/>
                  <a:pt x="1278255" y="510540"/>
                  <a:pt x="1306830" y="551180"/>
                </a:cubicBezTo>
                <a:cubicBezTo>
                  <a:pt x="1335405" y="591820"/>
                  <a:pt x="1339215" y="628650"/>
                  <a:pt x="1367790" y="673735"/>
                </a:cubicBezTo>
                <a:cubicBezTo>
                  <a:pt x="1396365" y="718820"/>
                  <a:pt x="1424940" y="739140"/>
                  <a:pt x="1449705" y="775970"/>
                </a:cubicBezTo>
                <a:cubicBezTo>
                  <a:pt x="1474470" y="812800"/>
                  <a:pt x="1482090" y="825500"/>
                  <a:pt x="1490345" y="857885"/>
                </a:cubicBezTo>
                <a:cubicBezTo>
                  <a:pt x="1498600" y="890270"/>
                  <a:pt x="1490345" y="902335"/>
                  <a:pt x="1490345" y="939165"/>
                </a:cubicBezTo>
                <a:cubicBezTo>
                  <a:pt x="1490345" y="975995"/>
                  <a:pt x="1494155" y="992505"/>
                  <a:pt x="1490345" y="1041400"/>
                </a:cubicBezTo>
                <a:cubicBezTo>
                  <a:pt x="1486535" y="1090295"/>
                  <a:pt x="1478280" y="1135380"/>
                  <a:pt x="1470025" y="1184275"/>
                </a:cubicBezTo>
                <a:cubicBezTo>
                  <a:pt x="1461770" y="1233170"/>
                  <a:pt x="1457960" y="1241425"/>
                  <a:pt x="1449705" y="1286510"/>
                </a:cubicBezTo>
                <a:cubicBezTo>
                  <a:pt x="1441450" y="1331595"/>
                  <a:pt x="1437640" y="1363980"/>
                  <a:pt x="1429385" y="1409065"/>
                </a:cubicBezTo>
                <a:cubicBezTo>
                  <a:pt x="1421130" y="1454150"/>
                  <a:pt x="1417320" y="1466215"/>
                  <a:pt x="1409065" y="1511300"/>
                </a:cubicBezTo>
                <a:cubicBezTo>
                  <a:pt x="1400810" y="1556385"/>
                  <a:pt x="1397000" y="1593215"/>
                  <a:pt x="1388745" y="1633855"/>
                </a:cubicBezTo>
                <a:cubicBezTo>
                  <a:pt x="1380490" y="1674495"/>
                  <a:pt x="1379855" y="1683385"/>
                  <a:pt x="1367790" y="1715770"/>
                </a:cubicBezTo>
                <a:cubicBezTo>
                  <a:pt x="1355725" y="1748155"/>
                  <a:pt x="1334770" y="1782445"/>
                  <a:pt x="1327150" y="1797050"/>
                </a:cubicBezTo>
              </a:path>
            </a:pathLst>
          </a:cu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spAutoFit/>
          </a:bodyPr>
          <a:p>
            <a:pPr marL="0" marR="0" indent="0" algn="ctr" defTabSz="821055"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文本框 2"/>
          <p:cNvSpPr txBox="1"/>
          <p:nvPr/>
        </p:nvSpPr>
        <p:spPr>
          <a:xfrm>
            <a:off x="15513050" y="6332855"/>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1. tables of posts ( classified by different topics)</a:t>
            </a:r>
            <a:endParaRPr lang="en-US" altLang="zh-CN" sz="1800" b="0">
              <a:latin typeface="Helvetica" panose="020B0604020202030204" charset="0"/>
              <a:sym typeface="Helvetica Neue"/>
            </a:endParaRPr>
          </a:p>
        </p:txBody>
      </p:sp>
      <p:sp>
        <p:nvSpPr>
          <p:cNvPr id="4" name="文本框 3"/>
          <p:cNvSpPr txBox="1"/>
          <p:nvPr/>
        </p:nvSpPr>
        <p:spPr>
          <a:xfrm>
            <a:off x="14304010" y="12192000"/>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codes</a:t>
            </a:r>
            <a:endParaRPr lang="en-US" altLang="zh-CN" sz="1800" b="0">
              <a:latin typeface="Helvetica" panose="020B0604020202030204" charset="0"/>
              <a:sym typeface="Helvetica Neue"/>
            </a:endParaRPr>
          </a:p>
        </p:txBody>
      </p:sp>
      <p:sp>
        <p:nvSpPr>
          <p:cNvPr id="5" name="文本框 4"/>
          <p:cNvSpPr txBox="1"/>
          <p:nvPr/>
        </p:nvSpPr>
        <p:spPr>
          <a:xfrm>
            <a:off x="2625090" y="12192000"/>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keynotes</a:t>
            </a:r>
            <a:endParaRPr lang="en-US" altLang="zh-CN" sz="1800" b="0">
              <a:latin typeface="Helvetica" panose="020B0604020202030204" charset="0"/>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user research</a:t>
            </a:r>
            <a:endParaRPr lang="en-US" sz="4400" b="0">
              <a:latin typeface="Cheque" panose="00000500000000000000" charset="0"/>
              <a:sym typeface="+mn-ea"/>
            </a:endParaRPr>
          </a:p>
        </p:txBody>
      </p:sp>
      <p:sp>
        <p:nvSpPr>
          <p:cNvPr id="2" name="文本框 1"/>
          <p:cNvSpPr txBox="1"/>
          <p:nvPr/>
        </p:nvSpPr>
        <p:spPr>
          <a:xfrm>
            <a:off x="2071370" y="2896235"/>
            <a:ext cx="50749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Cane vs guide dog</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2625090" y="3351530"/>
            <a:ext cx="11678920" cy="3136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In all topics of posts, I realized the topic about cane vs guide dog helpful for my design, and analyzed the advantages and downsides of dog and cane.</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Then I found that only one advantage about cane is mentioned in posts, and downsides of dog are as many as its advantages.    </a:t>
            </a:r>
            <a:endParaRPr lang="en-US" altLang="zh-CN" sz="2400" b="0">
              <a:latin typeface="Helvetica" panose="020B0604020202030204" charset="0"/>
              <a:sym typeface="Helvetica Neue"/>
            </a:endParaRPr>
          </a:p>
        </p:txBody>
      </p:sp>
      <p:pic>
        <p:nvPicPr>
          <p:cNvPr id="5" name="图片 4" descr="z1"/>
          <p:cNvPicPr>
            <a:picLocks noChangeAspect="1"/>
          </p:cNvPicPr>
          <p:nvPr/>
        </p:nvPicPr>
        <p:blipFill>
          <a:blip r:embed="rId1"/>
          <a:stretch>
            <a:fillRect/>
          </a:stretch>
        </p:blipFill>
        <p:spPr>
          <a:xfrm>
            <a:off x="15530830" y="884555"/>
            <a:ext cx="6668135" cy="5593715"/>
          </a:xfrm>
          <a:prstGeom prst="rect">
            <a:avLst/>
          </a:prstGeom>
        </p:spPr>
      </p:pic>
      <p:pic>
        <p:nvPicPr>
          <p:cNvPr id="7" name="图片 6" descr="dogvcane"/>
          <p:cNvPicPr>
            <a:picLocks noChangeAspect="1"/>
          </p:cNvPicPr>
          <p:nvPr/>
        </p:nvPicPr>
        <p:blipFill>
          <a:blip r:embed="rId2"/>
          <a:srcRect b="42973"/>
          <a:stretch>
            <a:fillRect/>
          </a:stretch>
        </p:blipFill>
        <p:spPr>
          <a:xfrm>
            <a:off x="15530830" y="7927975"/>
            <a:ext cx="6668770" cy="3921760"/>
          </a:xfrm>
          <a:prstGeom prst="rect">
            <a:avLst/>
          </a:prstGeom>
        </p:spPr>
      </p:pic>
      <p:pic>
        <p:nvPicPr>
          <p:cNvPr id="8" name="图片 7" descr="C:\Users\Administrator\Desktop\wf\dogvsca.pngdogvsca"/>
          <p:cNvPicPr>
            <a:picLocks noChangeAspect="1"/>
          </p:cNvPicPr>
          <p:nvPr/>
        </p:nvPicPr>
        <p:blipFill>
          <a:blip r:embed="rId3"/>
          <a:srcRect/>
          <a:stretch>
            <a:fillRect/>
          </a:stretch>
        </p:blipFill>
        <p:spPr>
          <a:xfrm>
            <a:off x="2410460" y="6461125"/>
            <a:ext cx="9832975" cy="5531485"/>
          </a:xfrm>
          <a:prstGeom prst="rect">
            <a:avLst/>
          </a:prstGeom>
        </p:spPr>
      </p:pic>
      <p:sp>
        <p:nvSpPr>
          <p:cNvPr id="12" name="文本框 11"/>
          <p:cNvSpPr txBox="1"/>
          <p:nvPr/>
        </p:nvSpPr>
        <p:spPr>
          <a:xfrm>
            <a:off x="15523210" y="6709410"/>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1. tables of posts ( classified by different topics)</a:t>
            </a:r>
            <a:endParaRPr lang="en-US" altLang="zh-CN" sz="1800" b="0">
              <a:latin typeface="Helvetica" panose="020B0604020202030204" charset="0"/>
              <a:sym typeface="Helvetica Neue"/>
            </a:endParaRPr>
          </a:p>
        </p:txBody>
      </p:sp>
      <p:sp>
        <p:nvSpPr>
          <p:cNvPr id="13" name="文本框 12"/>
          <p:cNvSpPr txBox="1"/>
          <p:nvPr/>
        </p:nvSpPr>
        <p:spPr>
          <a:xfrm>
            <a:off x="15530830" y="12136120"/>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codes</a:t>
            </a:r>
            <a:endParaRPr lang="en-US" altLang="zh-CN" sz="1800" b="0">
              <a:latin typeface="Helvetica" panose="020B0604020202030204" charset="0"/>
              <a:sym typeface="Helvetica Neue"/>
            </a:endParaRPr>
          </a:p>
        </p:txBody>
      </p:sp>
      <p:sp>
        <p:nvSpPr>
          <p:cNvPr id="14" name="文本框 13"/>
          <p:cNvSpPr txBox="1"/>
          <p:nvPr/>
        </p:nvSpPr>
        <p:spPr>
          <a:xfrm>
            <a:off x="2625090" y="12192000"/>
            <a:ext cx="6675755" cy="4191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lang="en-US" altLang="zh-CN" sz="1800" b="0">
                <a:latin typeface="Helvetica" panose="020B0604020202030204" charset="0"/>
                <a:sym typeface="Helvetica Neue"/>
              </a:rPr>
              <a:t>Fig. 2. keynotes</a:t>
            </a:r>
            <a:endParaRPr lang="en-US" altLang="zh-CN" sz="1800" b="0">
              <a:latin typeface="Helvetica" panose="020B0604020202030204" charset="0"/>
              <a:sym typeface="Helvetica Neue"/>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user research</a:t>
            </a:r>
            <a:endParaRPr lang="en-US" sz="4400" b="0">
              <a:latin typeface="Cheque" panose="00000500000000000000" charset="0"/>
              <a:sym typeface="+mn-ea"/>
            </a:endParaRPr>
          </a:p>
        </p:txBody>
      </p:sp>
      <p:sp>
        <p:nvSpPr>
          <p:cNvPr id="2" name="文本框 1"/>
          <p:cNvSpPr txBox="1"/>
          <p:nvPr/>
        </p:nvSpPr>
        <p:spPr>
          <a:xfrm>
            <a:off x="2071370" y="2896235"/>
            <a:ext cx="37922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lang="en-US" altLang="zh-CN" sz="4000">
                <a:sym typeface="Helvetica Neue"/>
              </a:rPr>
              <a:t>User </a:t>
            </a:r>
            <a:r>
              <a:rPr sz="4000">
                <a:sym typeface="+mn-ea"/>
              </a:rPr>
              <a:t>Persona</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文本框 9"/>
          <p:cNvSpPr txBox="1"/>
          <p:nvPr/>
        </p:nvSpPr>
        <p:spPr>
          <a:xfrm>
            <a:off x="6037580" y="4058285"/>
            <a:ext cx="6623685" cy="44659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Name:</a:t>
            </a:r>
            <a:r>
              <a:rPr lang="en-US" altLang="zh-CN" sz="2400" b="0">
                <a:latin typeface="Helvetica" panose="020B0604020202030204" charset="0"/>
                <a:sym typeface="Helvetica Neue"/>
              </a:rPr>
              <a:t> Amelia</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Age:</a:t>
            </a:r>
            <a:r>
              <a:rPr lang="en-US" altLang="zh-CN" sz="2400" b="0">
                <a:latin typeface="Helvetica" panose="020B0604020202030204" charset="0"/>
                <a:sym typeface="Helvetica Neue"/>
              </a:rPr>
              <a:t> 25</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Occupation:</a:t>
            </a:r>
            <a:r>
              <a:rPr lang="en-US" altLang="zh-CN" sz="2400" b="0">
                <a:latin typeface="Helvetica" panose="020B0604020202030204" charset="0"/>
                <a:sym typeface="Helvetica Neue"/>
              </a:rPr>
              <a:t> Programmer</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Location:</a:t>
            </a:r>
            <a:r>
              <a:rPr lang="en-US" altLang="zh-CN" sz="2400" b="0">
                <a:latin typeface="Helvetica" panose="020B0604020202030204" charset="0"/>
                <a:sym typeface="Helvetica Neue"/>
              </a:rPr>
              <a:t> Edinburgh</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Hobby:</a:t>
            </a:r>
            <a:r>
              <a:rPr lang="en-US" altLang="zh-CN" sz="2400" b="0">
                <a:latin typeface="Helvetica" panose="020B0604020202030204" charset="0"/>
                <a:sym typeface="Helvetica Neue"/>
              </a:rPr>
              <a:t> </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1. running</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2. cooking</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3. listenning to audio books </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4. wandering around with guide dog</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p:txBody>
      </p:sp>
      <p:pic>
        <p:nvPicPr>
          <p:cNvPr id="4" name="图片 3" descr="persona"/>
          <p:cNvPicPr>
            <a:picLocks noChangeAspect="1"/>
          </p:cNvPicPr>
          <p:nvPr/>
        </p:nvPicPr>
        <p:blipFill>
          <a:blip r:embed="rId1"/>
          <a:stretch>
            <a:fillRect/>
          </a:stretch>
        </p:blipFill>
        <p:spPr>
          <a:xfrm>
            <a:off x="2768600" y="4058285"/>
            <a:ext cx="2994660" cy="3587115"/>
          </a:xfrm>
          <a:prstGeom prst="rect">
            <a:avLst/>
          </a:prstGeom>
        </p:spPr>
      </p:pic>
      <p:sp>
        <p:nvSpPr>
          <p:cNvPr id="7" name="文本框 6"/>
          <p:cNvSpPr txBox="1"/>
          <p:nvPr/>
        </p:nvSpPr>
        <p:spPr>
          <a:xfrm>
            <a:off x="2677160" y="7788910"/>
            <a:ext cx="10340340" cy="44634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Goal: </a:t>
            </a:r>
            <a:endParaRPr lang="en-US" altLang="zh-CN" sz="240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1. make friends with able-bodied people</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2. take a flight to a strange city with her guide dog </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3. teach other blind people braille</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a:latin typeface="Helvetica" panose="020B0604020202030204" charset="0"/>
                <a:sym typeface="Helvetica Neue"/>
              </a:rPr>
              <a:t>Frustration:</a:t>
            </a:r>
            <a:endParaRPr lang="en-US" altLang="zh-CN" sz="240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1. cashier always check her ID when she buy champagne</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2. cannot dress up herself</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3. cannot order dishes herself </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p:txBody>
      </p:sp>
      <p:pic>
        <p:nvPicPr>
          <p:cNvPr id="8" name="图片 7" descr="C:\Users\Administrator\Desktop\wf\sce.pngsce"/>
          <p:cNvPicPr>
            <a:picLocks noChangeAspect="1"/>
          </p:cNvPicPr>
          <p:nvPr/>
        </p:nvPicPr>
        <p:blipFill>
          <a:blip r:embed="rId2"/>
          <a:srcRect/>
          <a:stretch>
            <a:fillRect/>
          </a:stretch>
        </p:blipFill>
        <p:spPr>
          <a:xfrm>
            <a:off x="11875453" y="4429760"/>
            <a:ext cx="10817225" cy="6086475"/>
          </a:xfrm>
          <a:prstGeom prst="rect">
            <a:avLst/>
          </a:prstGeom>
        </p:spPr>
      </p:pic>
      <p:sp>
        <p:nvSpPr>
          <p:cNvPr id="9" name="文本框 8"/>
          <p:cNvSpPr txBox="1"/>
          <p:nvPr/>
        </p:nvSpPr>
        <p:spPr>
          <a:xfrm>
            <a:off x="11945620" y="2896235"/>
            <a:ext cx="404876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lang="en-US" altLang="zh-CN" sz="4000">
                <a:sym typeface="Helvetica Neue"/>
              </a:rPr>
              <a:t>User </a:t>
            </a:r>
            <a:r>
              <a:rPr lang="en-GB" sz="4000">
                <a:sym typeface="+mn-ea"/>
              </a:rPr>
              <a:t>Scenario</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4090" y="884555"/>
            <a:ext cx="18453100" cy="922020"/>
          </a:xfrm>
          <a:prstGeom prst="rect">
            <a:avLst/>
          </a:prstGeom>
          <a:noFill/>
        </p:spPr>
        <p:txBody>
          <a:bodyPr wrap="square" rtlCol="0">
            <a:spAutoFit/>
          </a:bodyPr>
          <a:p>
            <a:pPr marL="0" marR="0" indent="0" algn="l" defTabSz="821055" rtl="0" fontAlgn="auto" latinLnBrk="0" hangingPunct="0">
              <a:lnSpc>
                <a:spcPct val="100000"/>
              </a:lnSpc>
              <a:spcBef>
                <a:spcPts val="0"/>
              </a:spcBef>
              <a:spcAft>
                <a:spcPts val="0"/>
              </a:spcAft>
              <a:buClrTx/>
              <a:buSzTx/>
              <a:buFontTx/>
              <a:buNone/>
            </a:pPr>
            <a:r>
              <a:rPr lang="en-US" sz="5400" b="0">
                <a:latin typeface="Cheque Black" panose="00000500000000000000" charset="0"/>
                <a:sym typeface="+mn-ea"/>
              </a:rPr>
              <a:t>Research. </a:t>
            </a:r>
            <a:r>
              <a:rPr lang="en-US" sz="4400" b="0">
                <a:latin typeface="Cheque" panose="00000500000000000000" charset="0"/>
                <a:sym typeface="+mn-ea"/>
              </a:rPr>
              <a:t>Initial idea</a:t>
            </a:r>
            <a:endParaRPr lang="en-US" sz="4400" b="0">
              <a:latin typeface="Cheque" panose="00000500000000000000" charset="0"/>
              <a:sym typeface="+mn-ea"/>
            </a:endParaRPr>
          </a:p>
        </p:txBody>
      </p:sp>
      <p:sp>
        <p:nvSpPr>
          <p:cNvPr id="2" name="文本框 1"/>
          <p:cNvSpPr txBox="1"/>
          <p:nvPr/>
        </p:nvSpPr>
        <p:spPr>
          <a:xfrm>
            <a:off x="974090" y="2896235"/>
            <a:ext cx="379222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71437" tIns="71437" rIns="71437" bIns="71437" numCol="1" spcCol="38100" rtlCol="0" anchor="t" forceAA="0" upright="0">
            <a:spAutoFit/>
          </a:bodyPr>
          <a:p>
            <a:pPr marL="571500" marR="0" indent="-571500" algn="l" defTabSz="821055"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rPr>
              <a:t>Refine Ideas</a:t>
            </a:r>
            <a:endParaRPr kumimoji="0" lang="en-US" altLang="zh-CN" sz="4000" b="1"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7" name="图片 6" descr="C:\Users\Administrator\Desktop\wf\combine.pngcombine"/>
          <p:cNvPicPr>
            <a:picLocks noChangeAspect="1"/>
          </p:cNvPicPr>
          <p:nvPr/>
        </p:nvPicPr>
        <p:blipFill>
          <a:blip r:embed="rId1"/>
          <a:srcRect/>
          <a:stretch>
            <a:fillRect/>
          </a:stretch>
        </p:blipFill>
        <p:spPr>
          <a:xfrm>
            <a:off x="4525010" y="2452053"/>
            <a:ext cx="19081115" cy="11925300"/>
          </a:xfrm>
          <a:prstGeom prst="rect">
            <a:avLst/>
          </a:prstGeom>
        </p:spPr>
      </p:pic>
      <p:sp>
        <p:nvSpPr>
          <p:cNvPr id="4" name="文本框 3"/>
          <p:cNvSpPr txBox="1"/>
          <p:nvPr/>
        </p:nvSpPr>
        <p:spPr>
          <a:xfrm>
            <a:off x="974090" y="2896235"/>
            <a:ext cx="3966210" cy="100317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ctr" forceAA="0" upright="0">
            <a:noAutofit/>
          </a:bodyPr>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For ensuring helpful functionality for the blind , I found similarities  between design opportunities and user research, and summarized five keynotes.</a:t>
            </a: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endParaRPr lang="en-US" altLang="zh-CN" sz="2400" b="0">
              <a:latin typeface="Helvetica" panose="020B0604020202030204" charset="0"/>
              <a:sym typeface="Helvetica Neue"/>
            </a:endParaRPr>
          </a:p>
          <a:p>
            <a:pPr marL="0" marR="0" indent="0" algn="l" defTabSz="821055" rtl="0" fontAlgn="auto" latinLnBrk="0" hangingPunct="0">
              <a:lnSpc>
                <a:spcPct val="110000"/>
              </a:lnSpc>
              <a:spcBef>
                <a:spcPts val="0"/>
              </a:spcBef>
              <a:spcAft>
                <a:spcPts val="0"/>
              </a:spcAft>
              <a:buClrTx/>
              <a:buSzTx/>
              <a:buFontTx/>
              <a:buNone/>
            </a:pPr>
            <a:r>
              <a:rPr lang="en-US" altLang="zh-CN" sz="2400" b="0">
                <a:latin typeface="Helvetica" panose="020B0604020202030204" charset="0"/>
                <a:sym typeface="Helvetica Neue"/>
              </a:rPr>
              <a:t>First one is to establish a community for the blind. The second one is that the appearance of glasses shouldn't be strange. And the third one is that it needs an AI assistant with voice control. Next one is that it should attract less attention, and the final one is that it should show unquestioning obedience.</a:t>
            </a:r>
            <a:endParaRPr lang="en-US" altLang="zh-CN" sz="2400" b="0">
              <a:latin typeface="Helvetica" panose="020B0604020202030204" charset="0"/>
              <a:sym typeface="Helvetica Neue"/>
            </a:endParaRPr>
          </a:p>
        </p:txBody>
      </p:sp>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FFFFFF"/>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6152</Words>
  <Application>WPS 演示</Application>
  <PresentationFormat/>
  <Paragraphs>161</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Wingdings</vt:lpstr>
      <vt:lpstr>Helvetica Neue</vt:lpstr>
      <vt:lpstr>Helvetica Neue Medium</vt:lpstr>
      <vt:lpstr>Helvetica Neue Light</vt:lpstr>
      <vt:lpstr>Cheque Black</vt:lpstr>
      <vt:lpstr>Cheque</vt:lpstr>
      <vt:lpstr>Helvetica</vt:lpstr>
      <vt:lpstr>微软雅黑</vt:lpstr>
      <vt:lpstr>Arial Unicode MS</vt:lpstr>
      <vt:lpstr>Helvetica Neue Medium</vt:lpstr>
      <vt:lpstr>Black</vt:lpstr>
      <vt:lpstr>Anti-blind Glasses based on Optogenetics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Antiblind Glasses based on Optogenetics</dc:title>
  <dc:creator/>
  <cp:lastModifiedBy>Administrator</cp:lastModifiedBy>
  <cp:revision>100</cp:revision>
  <dcterms:created xsi:type="dcterms:W3CDTF">2019-12-01T11:03:00Z</dcterms:created>
  <dcterms:modified xsi:type="dcterms:W3CDTF">2019-12-03T04:53:06Z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